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FE4B2B0-AE57-4C69-B9A5-CB99E4512D2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EF306F8-2B09-48E0-AA3A-D9337472A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14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B2B0-AE57-4C69-B9A5-CB99E4512D2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06F8-2B09-48E0-AA3A-D9337472A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5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B2B0-AE57-4C69-B9A5-CB99E4512D2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06F8-2B09-48E0-AA3A-D9337472A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8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B2B0-AE57-4C69-B9A5-CB99E4512D2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06F8-2B09-48E0-AA3A-D9337472A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71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FE4B2B0-AE57-4C69-B9A5-CB99E4512D2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0EF306F8-2B09-48E0-AA3A-D9337472A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26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B2B0-AE57-4C69-B9A5-CB99E4512D2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06F8-2B09-48E0-AA3A-D9337472A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54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B2B0-AE57-4C69-B9A5-CB99E4512D2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06F8-2B09-48E0-AA3A-D9337472A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5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B2B0-AE57-4C69-B9A5-CB99E4512D2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06F8-2B09-48E0-AA3A-D9337472A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38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B2B0-AE57-4C69-B9A5-CB99E4512D2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306F8-2B09-48E0-AA3A-D9337472A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0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B2B0-AE57-4C69-B9A5-CB99E4512D2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F306F8-2B09-48E0-AA3A-D9337472A18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382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FE4B2B0-AE57-4C69-B9A5-CB99E4512D2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F306F8-2B09-48E0-AA3A-D9337472A18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257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FE4B2B0-AE57-4C69-B9A5-CB99E4512D2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EF306F8-2B09-48E0-AA3A-D9337472A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1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up5eVSbGk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2Vwk4C6Sc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Primary v. Secondary 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https://www.youtube.com/watch?v=pup5eVSbGkE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4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Flocabulary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https://www.youtube.com/watch?v=k2Vwk4C6Scw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109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766" y="1787809"/>
            <a:ext cx="10347434" cy="4423804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en-US" sz="2800" dirty="0"/>
              <a:t>A primary source is direct evidence of an event, idea, period or development.</a:t>
            </a:r>
          </a:p>
          <a:p>
            <a:pPr fontAlgn="base"/>
            <a:r>
              <a:rPr lang="en-US" sz="2800" dirty="0"/>
              <a:t>It is an oral or written account from ACTUAL PARTICIPANTS or OBSERVERS of an event</a:t>
            </a:r>
          </a:p>
          <a:p>
            <a:pPr lvl="1" fontAlgn="base"/>
            <a:r>
              <a:rPr lang="en-US" sz="2400" dirty="0"/>
              <a:t>THEY WERE THERE</a:t>
            </a:r>
          </a:p>
          <a:p>
            <a:pPr fontAlgn="base"/>
            <a:r>
              <a:rPr lang="en-US" sz="2800" dirty="0"/>
              <a:t>Examples:</a:t>
            </a:r>
          </a:p>
          <a:p>
            <a:pPr lvl="1" fontAlgn="base"/>
            <a:r>
              <a:rPr lang="en-US" sz="2400" dirty="0"/>
              <a:t>Official documents</a:t>
            </a:r>
          </a:p>
          <a:p>
            <a:pPr lvl="1" fontAlgn="base"/>
            <a:r>
              <a:rPr lang="en-US" sz="2400" dirty="0"/>
              <a:t>Speeches and interviews</a:t>
            </a:r>
          </a:p>
          <a:p>
            <a:pPr lvl="1" fontAlgn="base"/>
            <a:r>
              <a:rPr lang="en-US" sz="2400" dirty="0"/>
              <a:t>Diaries and letters</a:t>
            </a:r>
          </a:p>
          <a:p>
            <a:pPr lvl="1" fontAlgn="base"/>
            <a:r>
              <a:rPr lang="en-US" sz="2400" dirty="0"/>
              <a:t>Autobiographies</a:t>
            </a:r>
          </a:p>
          <a:p>
            <a:pPr lvl="1" fontAlgn="base"/>
            <a:r>
              <a:rPr lang="en-US" sz="2400" dirty="0"/>
              <a:t>Advertisements and posters</a:t>
            </a:r>
          </a:p>
          <a:p>
            <a:pPr lvl="1" fontAlgn="base"/>
            <a:r>
              <a:rPr lang="en-US" sz="2400" dirty="0"/>
              <a:t>Physical objects (tools, dishes, art, photographs, statues, videos or pictures)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164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 secondary source interprets and analyzes primary sources</a:t>
            </a:r>
          </a:p>
          <a:p>
            <a:r>
              <a:rPr lang="en-US" sz="2400" dirty="0"/>
              <a:t>The person writing/creating it WAS NOT THERE</a:t>
            </a:r>
          </a:p>
          <a:p>
            <a:r>
              <a:rPr lang="en-US" sz="2400" dirty="0"/>
              <a:t>They did not witness the event with their own eyes</a:t>
            </a:r>
          </a:p>
          <a:p>
            <a:r>
              <a:rPr lang="en-US" sz="2400" dirty="0"/>
              <a:t>Examples:</a:t>
            </a:r>
          </a:p>
          <a:p>
            <a:r>
              <a:rPr lang="en-US" sz="2400" dirty="0"/>
              <a:t>A journal/magazine articles that interpret previous findings</a:t>
            </a:r>
          </a:p>
          <a:p>
            <a:r>
              <a:rPr lang="en-US" sz="2400" dirty="0"/>
              <a:t>A history textbook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58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Tell the Difference?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2800" dirty="0"/>
              <a:t>Primary source: the person had to be there at the time the event happened</a:t>
            </a:r>
          </a:p>
          <a:p>
            <a:pPr fontAlgn="base"/>
            <a:r>
              <a:rPr lang="en-US" sz="2800" dirty="0" smtClean="0"/>
              <a:t>Secondary </a:t>
            </a:r>
            <a:r>
              <a:rPr lang="en-US" sz="2800" dirty="0"/>
              <a:t>source: studies and interprets the primary source</a:t>
            </a:r>
          </a:p>
          <a:p>
            <a:endParaRPr lang="en-US" dirty="0"/>
          </a:p>
        </p:txBody>
      </p:sp>
      <p:pic>
        <p:nvPicPr>
          <p:cNvPr id="1026" name="Picture 2" descr="C:\Users\jdrucker\AppData\Local\Microsoft\Windows\Temporary Internet Files\Content.IE5\M6ARYOUM\MP90040078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8499" y="3619501"/>
            <a:ext cx="2280864" cy="3423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drucker\AppData\Local\Microsoft\Windows\Temporary Internet Files\Content.IE5\QBEERVE9\MP90038576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823" y="3619501"/>
            <a:ext cx="4237771" cy="3026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892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everything HISTORY?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3200" dirty="0"/>
              <a:t>Pre-History:</a:t>
            </a:r>
          </a:p>
          <a:p>
            <a:pPr lvl="1" fontAlgn="base"/>
            <a:r>
              <a:rPr lang="en-US" sz="2800" dirty="0"/>
              <a:t>The history of humans BEFORE the development of writing</a:t>
            </a:r>
          </a:p>
          <a:p>
            <a:pPr fontAlgn="base"/>
            <a:r>
              <a:rPr lang="en-US" sz="3200" dirty="0"/>
              <a:t>History:</a:t>
            </a:r>
          </a:p>
          <a:p>
            <a:pPr lvl="1" fontAlgn="base"/>
            <a:r>
              <a:rPr lang="en-US" sz="2800" dirty="0"/>
              <a:t>The history of humans AFTER the development of writing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471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57</TotalTime>
  <Words>175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Garamond</vt:lpstr>
      <vt:lpstr>Savon</vt:lpstr>
      <vt:lpstr>Primary v. Secondary Sources</vt:lpstr>
      <vt:lpstr>Flocabulary </vt:lpstr>
      <vt:lpstr>Primary Sources</vt:lpstr>
      <vt:lpstr>Secondary Sources</vt:lpstr>
      <vt:lpstr>How Do I Tell the Difference?</vt:lpstr>
      <vt:lpstr>Is everything HISTORY?</vt:lpstr>
    </vt:vector>
  </TitlesOfParts>
  <Company>CVUSD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v. Secondary Sources</dc:title>
  <dc:creator>Blazer, Daniela L</dc:creator>
  <cp:lastModifiedBy>Blazer, Daniela L</cp:lastModifiedBy>
  <cp:revision>2</cp:revision>
  <dcterms:created xsi:type="dcterms:W3CDTF">2019-09-04T21:30:08Z</dcterms:created>
  <dcterms:modified xsi:type="dcterms:W3CDTF">2019-09-04T22:28:08Z</dcterms:modified>
</cp:coreProperties>
</file>